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9" r:id="rId2"/>
    <p:sldId id="407" r:id="rId3"/>
    <p:sldId id="377" r:id="rId4"/>
    <p:sldId id="395" r:id="rId5"/>
    <p:sldId id="396" r:id="rId6"/>
    <p:sldId id="432" r:id="rId7"/>
    <p:sldId id="405" r:id="rId8"/>
    <p:sldId id="409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14" r:id="rId18"/>
    <p:sldId id="416" r:id="rId19"/>
    <p:sldId id="410" r:id="rId20"/>
    <p:sldId id="411" r:id="rId21"/>
    <p:sldId id="412" r:id="rId22"/>
    <p:sldId id="425" r:id="rId23"/>
    <p:sldId id="426" r:id="rId24"/>
    <p:sldId id="428" r:id="rId25"/>
    <p:sldId id="429" r:id="rId26"/>
    <p:sldId id="398" r:id="rId27"/>
  </p:sldIdLst>
  <p:sldSz cx="10801350" cy="6858000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FE7622"/>
    <a:srgbClr val="FE6406"/>
    <a:srgbClr val="FF9119"/>
    <a:srgbClr val="FF860D"/>
    <a:srgbClr val="FD8C4D"/>
    <a:srgbClr val="FF694B"/>
    <a:srgbClr val="CC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624" autoAdjust="0"/>
  </p:normalViewPr>
  <p:slideViewPr>
    <p:cSldViewPr>
      <p:cViewPr varScale="1">
        <p:scale>
          <a:sx n="75" d="100"/>
          <a:sy n="75" d="100"/>
        </p:scale>
        <p:origin x="-468" y="-102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338" y="-90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D23208-92C1-421C-96D6-2BF37B8880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400050" y="744538"/>
            <a:ext cx="58626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663D6A-B9D6-4364-BD2D-4FFF98BC1D6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5B292-3F7B-44F3-BFC5-39F8D7F4EC58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4DE94-683A-4AD0-BFDA-42D09A865B2B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CAA3A-9620-4B32-8D64-93D6FED57493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84F95-810A-4592-AEDD-8A41E36D6125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16A8D-95D9-4243-AD60-59EA44D9EB03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85369-3D3E-4553-AF2A-532BFCD0CD97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2130425"/>
            <a:ext cx="9182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838" y="3886200"/>
            <a:ext cx="75596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60350"/>
            <a:ext cx="251936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260350"/>
            <a:ext cx="7407275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260350"/>
            <a:ext cx="10079038" cy="626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4406900"/>
            <a:ext cx="9182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488" y="2906713"/>
            <a:ext cx="9182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9053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525" y="1341438"/>
            <a:ext cx="4906963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18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35113"/>
            <a:ext cx="4772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174875"/>
            <a:ext cx="4772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477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3050"/>
            <a:ext cx="35544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0" y="273050"/>
            <a:ext cx="60388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1435100"/>
            <a:ext cx="35544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4800600"/>
            <a:ext cx="64801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725" y="612775"/>
            <a:ext cx="64801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725" y="5367338"/>
            <a:ext cx="64801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bg basi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108569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808038" y="549275"/>
            <a:ext cx="910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nl-NL" smtClean="0"/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996473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60350"/>
            <a:ext cx="100790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8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Arial" charset="0"/>
              </a:rPr>
              <a:t/>
            </a:r>
            <a:br>
              <a:rPr lang="ru-RU" b="1" smtClean="0">
                <a:latin typeface="Arial" charset="0"/>
              </a:rPr>
            </a:br>
            <a:r>
              <a:rPr lang="ru-RU" b="1" smtClean="0">
                <a:latin typeface="Arial" charset="0"/>
              </a:rPr>
              <a:t>Обзор продукции </a:t>
            </a:r>
            <a:r>
              <a:rPr lang="en-US" b="1" smtClean="0">
                <a:latin typeface="Arial" charset="0"/>
              </a:rPr>
              <a:t>Victron Energy</a:t>
            </a:r>
            <a:r>
              <a:rPr lang="en-US" sz="2400" b="1" smtClean="0">
                <a:latin typeface="Arial" charset="0"/>
              </a:rPr>
              <a:t/>
            </a:r>
            <a:br>
              <a:rPr lang="en-US" sz="2400" b="1" smtClean="0">
                <a:latin typeface="Arial" charset="0"/>
              </a:rPr>
            </a:br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10261600" cy="55149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Инверторы без зарядного устройства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Инверторы с зарядным устройством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Зарядные устройства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Аккумуляторные контроллеры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Контроллеры заряда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Изоляционные трансформаторы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</a:rPr>
              <a:t>DC/DC </a:t>
            </a:r>
            <a:r>
              <a:rPr lang="ru-RU" b="1" smtClean="0">
                <a:solidFill>
                  <a:schemeClr val="tx1"/>
                </a:solidFill>
              </a:rPr>
              <a:t>преобразователи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Панели управления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Аккумуляторы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Солнечные панели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Программное обеспечение</a:t>
            </a:r>
          </a:p>
          <a:p>
            <a:pPr algn="ctr"/>
            <a:endParaRPr lang="ru-RU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592388" y="1771650"/>
            <a:ext cx="5680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VE BUS </a:t>
            </a:r>
            <a:r>
              <a:rPr lang="ru-RU" sz="3200" dirty="0">
                <a:latin typeface="Arial" charset="0"/>
              </a:rPr>
              <a:t>- для связи ТОЛЬКО</a:t>
            </a:r>
            <a:endParaRPr lang="en-US" sz="3200" dirty="0">
              <a:latin typeface="Arial" charset="0"/>
            </a:endParaRPr>
          </a:p>
          <a:p>
            <a:r>
              <a:rPr lang="en-US" sz="3200" dirty="0">
                <a:latin typeface="Arial" charset="0"/>
              </a:rPr>
              <a:t>     </a:t>
            </a:r>
            <a:r>
              <a:rPr lang="ru-RU" sz="3200" dirty="0">
                <a:latin typeface="Arial" charset="0"/>
              </a:rPr>
              <a:t>между</a:t>
            </a:r>
            <a:r>
              <a:rPr lang="en-US" sz="3200" dirty="0">
                <a:latin typeface="Arial" charset="0"/>
              </a:rPr>
              <a:t> </a:t>
            </a:r>
            <a:r>
              <a:rPr lang="ru-RU" sz="3200" dirty="0">
                <a:latin typeface="Arial" charset="0"/>
              </a:rPr>
              <a:t>инверторами </a:t>
            </a:r>
            <a:endParaRPr lang="en-US" sz="3200" dirty="0">
              <a:latin typeface="Arial" charset="0"/>
            </a:endParaRPr>
          </a:p>
          <a:p>
            <a:r>
              <a:rPr lang="ru-RU" sz="3200" dirty="0">
                <a:latin typeface="Arial" charset="0"/>
              </a:rPr>
              <a:t>имеющих</a:t>
            </a:r>
            <a:r>
              <a:rPr lang="en-US" sz="3200" dirty="0">
                <a:latin typeface="Arial" charset="0"/>
              </a:rPr>
              <a:t> </a:t>
            </a:r>
            <a:r>
              <a:rPr lang="ru-RU" sz="3200" dirty="0">
                <a:latin typeface="Arial" charset="0"/>
              </a:rPr>
              <a:t>шину </a:t>
            </a:r>
            <a:r>
              <a:rPr lang="it-IT" sz="3200" dirty="0">
                <a:latin typeface="Arial" charset="0"/>
              </a:rPr>
              <a:t>VE</a:t>
            </a:r>
            <a:r>
              <a:rPr lang="en-US" sz="3200" dirty="0">
                <a:latin typeface="Arial" charset="0"/>
              </a:rPr>
              <a:t>-</a:t>
            </a:r>
            <a:r>
              <a:rPr lang="it-IT" sz="3200" dirty="0">
                <a:latin typeface="Arial" charset="0"/>
              </a:rPr>
              <a:t>Bus</a:t>
            </a:r>
            <a:r>
              <a:rPr lang="en-US" sz="3200" dirty="0">
                <a:latin typeface="Arial" charset="0"/>
              </a:rPr>
              <a:t>!!</a:t>
            </a:r>
            <a:endParaRPr lang="nl-NL" sz="3200" dirty="0">
              <a:latin typeface="Arial" charset="0"/>
            </a:endParaRPr>
          </a:p>
        </p:txBody>
      </p:sp>
      <p:pic>
        <p:nvPicPr>
          <p:cNvPr id="12291" name="Picture 4" descr="New Quattro. More pow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1268413"/>
            <a:ext cx="13509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New Quattro. More pow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100" y="1249363"/>
            <a:ext cx="13509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168525" y="2347913"/>
            <a:ext cx="63785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3313113" y="4581525"/>
            <a:ext cx="38528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VE NET </a:t>
            </a:r>
            <a:r>
              <a:rPr lang="ru-RU" sz="3200">
                <a:latin typeface="Arial" charset="0"/>
              </a:rPr>
              <a:t>для всех</a:t>
            </a:r>
            <a:r>
              <a:rPr lang="en-US" sz="3200">
                <a:latin typeface="Arial" charset="0"/>
              </a:rPr>
              <a:t> </a:t>
            </a:r>
          </a:p>
          <a:p>
            <a:r>
              <a:rPr lang="ru-RU" sz="3200">
                <a:latin typeface="Arial" charset="0"/>
              </a:rPr>
              <a:t>остальных данных</a:t>
            </a:r>
            <a:r>
              <a:rPr lang="en-US" sz="3200">
                <a:latin typeface="Arial" charset="0"/>
              </a:rPr>
              <a:t>!</a:t>
            </a:r>
            <a:endParaRPr lang="nl-NL" sz="3200">
              <a:latin typeface="Arial" charset="0"/>
            </a:endParaRPr>
          </a:p>
        </p:txBody>
      </p:sp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800" y="4365625"/>
            <a:ext cx="20605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3313113" y="5157788"/>
            <a:ext cx="3659187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297" name="Picture 2" descr="C:\Users\Владислав\Desktop\Victron\фото Victron\VEnet Blue Power Panel_front_300dp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96988" y="4292600"/>
            <a:ext cx="1689100" cy="1627188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Панели управления</a:t>
            </a:r>
            <a:r>
              <a:rPr lang="en-US" sz="2800" b="1" smtClean="0"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latin typeface="Arial" charset="0"/>
                <a:cs typeface="Arial" charset="0"/>
              </a:rPr>
              <a:t> и контроля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576263" y="1196975"/>
            <a:ext cx="5256212" cy="5400675"/>
          </a:xfrm>
        </p:spPr>
        <p:txBody>
          <a:bodyPr/>
          <a:lstStyle/>
          <a:p>
            <a:pPr marL="0" indent="0"/>
            <a:r>
              <a:rPr lang="en-US" b="1" smtClean="0">
                <a:solidFill>
                  <a:srgbClr val="FF0000"/>
                </a:solidFill>
              </a:rPr>
              <a:t>NEW!   </a:t>
            </a:r>
            <a:r>
              <a:rPr lang="ru-RU" b="1" smtClean="0">
                <a:solidFill>
                  <a:schemeClr val="tx1"/>
                </a:solidFill>
              </a:rPr>
              <a:t>С</a:t>
            </a:r>
            <a:r>
              <a:rPr lang="en-US" b="1" smtClean="0">
                <a:solidFill>
                  <a:schemeClr val="tx1"/>
                </a:solidFill>
              </a:rPr>
              <a:t>olor Control GX</a:t>
            </a:r>
            <a:endParaRPr lang="en-US" b="1" smtClean="0">
              <a:solidFill>
                <a:srgbClr val="FF0000"/>
              </a:solidFill>
            </a:endParaRPr>
          </a:p>
          <a:p>
            <a:pPr marL="0" indent="0"/>
            <a:r>
              <a:rPr lang="en-US" b="1" smtClean="0">
                <a:solidFill>
                  <a:schemeClr val="tx1"/>
                </a:solidFill>
              </a:rPr>
              <a:t>(</a:t>
            </a:r>
            <a:r>
              <a:rPr lang="ru-RU" b="1" smtClean="0">
                <a:solidFill>
                  <a:schemeClr val="tx1"/>
                </a:solidFill>
              </a:rPr>
              <a:t>панель дистанционного контроля через Интернет)</a:t>
            </a:r>
            <a:endParaRPr lang="en-US" smtClean="0">
              <a:solidFill>
                <a:schemeClr val="tx1"/>
              </a:solidFill>
            </a:endParaRPr>
          </a:p>
          <a:p>
            <a:pPr marL="0" indent="0"/>
            <a:endParaRPr lang="en-US" b="1" smtClean="0">
              <a:solidFill>
                <a:schemeClr val="tx1"/>
              </a:solidFill>
            </a:endParaRPr>
          </a:p>
          <a:p>
            <a:pPr marL="0" indent="0"/>
            <a:endParaRPr lang="en-US" b="1" smtClean="0">
              <a:solidFill>
                <a:schemeClr val="tx1"/>
              </a:solidFill>
            </a:endParaRPr>
          </a:p>
          <a:p>
            <a:pPr marL="0" indent="0"/>
            <a:r>
              <a:rPr lang="en-US" b="1" smtClean="0">
                <a:solidFill>
                  <a:schemeClr val="tx1"/>
                </a:solidFill>
              </a:rPr>
              <a:t>VE.Net Blue Power Control GX</a:t>
            </a:r>
          </a:p>
          <a:p>
            <a:pPr marL="0" indent="0"/>
            <a:r>
              <a:rPr lang="en-US" smtClean="0">
                <a:solidFill>
                  <a:schemeClr val="tx1"/>
                </a:solidFill>
              </a:rPr>
              <a:t>(c</a:t>
            </a:r>
            <a:r>
              <a:rPr lang="ru-RU" smtClean="0">
                <a:solidFill>
                  <a:schemeClr val="tx1"/>
                </a:solidFill>
              </a:rPr>
              <a:t> конвертером </a:t>
            </a:r>
            <a:r>
              <a:rPr lang="en-US" smtClean="0">
                <a:solidFill>
                  <a:schemeClr val="tx1"/>
                </a:solidFill>
              </a:rPr>
              <a:t>VE.Net-VE.Bus)</a:t>
            </a:r>
          </a:p>
          <a:p>
            <a:pPr marL="0" indent="0"/>
            <a:endParaRPr lang="en-US" b="1" smtClean="0">
              <a:solidFill>
                <a:schemeClr val="tx1"/>
              </a:solidFill>
            </a:endParaRPr>
          </a:p>
          <a:p>
            <a:pPr marL="0" indent="0"/>
            <a:endParaRPr lang="en-US" b="1" smtClean="0">
              <a:solidFill>
                <a:schemeClr val="tx1"/>
              </a:solidFill>
            </a:endParaRPr>
          </a:p>
          <a:p>
            <a:pPr marL="0" indent="0"/>
            <a:r>
              <a:rPr lang="en-US" b="1" smtClean="0">
                <a:solidFill>
                  <a:schemeClr val="tx1"/>
                </a:solidFill>
              </a:rPr>
              <a:t>Digital  Multi Control 200/200A</a:t>
            </a:r>
          </a:p>
          <a:p>
            <a:pPr marL="0" indent="0"/>
            <a:endParaRPr lang="ru-RU" smtClean="0"/>
          </a:p>
        </p:txBody>
      </p:sp>
      <p:pic>
        <p:nvPicPr>
          <p:cNvPr id="13316" name="Picture 4" descr="C:\Users\Владислав\Desktop\Victron\фото Victron\Digital Multi Control Panel_front_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4941888"/>
            <a:ext cx="26463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Владислав\Desktop\Victron\фото Victron\Blue Powe Control GX 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5225" y="2060575"/>
            <a:ext cx="18716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:\Users\Владислав\Desktop\Victron\фото Victron\BPP000300100-Color_Control GX_front_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61038" y="1052513"/>
            <a:ext cx="2849562" cy="1900237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22313" y="260350"/>
            <a:ext cx="10079037" cy="954088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Аккумуляторные контроллеры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5508625" cy="5183187"/>
          </a:xfrm>
        </p:spPr>
        <p:txBody>
          <a:bodyPr/>
          <a:lstStyle/>
          <a:p>
            <a:pPr marL="0" indent="0" algn="ctr"/>
            <a:endParaRPr lang="en-US" smtClean="0"/>
          </a:p>
          <a:p>
            <a:pPr marL="0" indent="0" algn="ctr"/>
            <a:r>
              <a:rPr lang="en-US" b="1" smtClean="0">
                <a:solidFill>
                  <a:schemeClr val="tx1"/>
                </a:solidFill>
              </a:rPr>
              <a:t>Precision Battery Monitor</a:t>
            </a:r>
            <a:endParaRPr lang="ru-RU" b="1" smtClean="0">
              <a:solidFill>
                <a:schemeClr val="tx1"/>
              </a:solidFill>
            </a:endParaRPr>
          </a:p>
          <a:p>
            <a:pPr marL="0" indent="0" algn="ctr"/>
            <a:r>
              <a:rPr lang="en-US" b="1" smtClean="0">
                <a:solidFill>
                  <a:schemeClr val="tx1"/>
                </a:solidFill>
              </a:rPr>
              <a:t>BMV-600S </a:t>
            </a:r>
            <a:r>
              <a:rPr lang="ru-RU" b="1" smtClean="0">
                <a:solidFill>
                  <a:schemeClr val="tx1"/>
                </a:solidFill>
              </a:rPr>
              <a:t> или  </a:t>
            </a:r>
            <a:r>
              <a:rPr lang="en-US" b="1" smtClean="0">
                <a:solidFill>
                  <a:schemeClr val="tx1"/>
                </a:solidFill>
              </a:rPr>
              <a:t>BMV-</a:t>
            </a:r>
            <a:r>
              <a:rPr lang="ru-RU" b="1" smtClean="0">
                <a:solidFill>
                  <a:schemeClr val="tx1"/>
                </a:solidFill>
              </a:rPr>
              <a:t>700 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new</a:t>
            </a:r>
          </a:p>
          <a:p>
            <a:pPr marL="0" indent="0" algn="ctr"/>
            <a:endParaRPr lang="ru-RU" smtClean="0">
              <a:solidFill>
                <a:schemeClr val="tx1"/>
              </a:solidFill>
            </a:endParaRPr>
          </a:p>
          <a:p>
            <a:pPr marL="0" indent="0" algn="ctr"/>
            <a:endParaRPr lang="en-US" smtClean="0">
              <a:solidFill>
                <a:schemeClr val="tx1"/>
              </a:solidFill>
            </a:endParaRPr>
          </a:p>
          <a:p>
            <a:pPr marL="0" indent="0" algn="ctr"/>
            <a:endParaRPr lang="ru-RU" smtClean="0">
              <a:solidFill>
                <a:schemeClr val="tx1"/>
              </a:solidFill>
            </a:endParaRPr>
          </a:p>
          <a:p>
            <a:pPr marL="0" indent="0" algn="ctr"/>
            <a:r>
              <a:rPr lang="en-US" b="1" smtClean="0">
                <a:solidFill>
                  <a:schemeClr val="tx1"/>
                </a:solidFill>
              </a:rPr>
              <a:t>VE.Net Battery Controller</a:t>
            </a:r>
          </a:p>
          <a:p>
            <a:pPr marL="0" indent="0" algn="ctr"/>
            <a:r>
              <a:rPr lang="en-US" b="1" smtClean="0">
                <a:solidFill>
                  <a:schemeClr val="tx1"/>
                </a:solidFill>
              </a:rPr>
              <a:t>(VBC) 12-24-48V</a:t>
            </a:r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14340" name="Picture 2" descr="C:\Users\Владислав\Desktop\Victron\фото Victron\BMV600S_round_front_300dp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56438" y="1412875"/>
            <a:ext cx="2022475" cy="2036763"/>
          </a:xfrm>
          <a:noFill/>
        </p:spPr>
      </p:pic>
      <p:pic>
        <p:nvPicPr>
          <p:cNvPr id="14341" name="Picture 3" descr="C:\Users\Владислав\Desktop\Victron\фото Victron\аккумуляторный контроллер VE.Net Battery Controller (VBC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3789363"/>
            <a:ext cx="376555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Программное обеспечение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cs typeface="Arial" charset="0"/>
              </a:rPr>
              <a:t>Инсталляционный пакет для различных систем и возможностей.</a:t>
            </a:r>
            <a:br>
              <a:rPr lang="ru-RU" sz="2400" smtClean="0">
                <a:cs typeface="Arial" charset="0"/>
              </a:rPr>
            </a:br>
            <a:r>
              <a:rPr lang="ru-RU" sz="2400" smtClean="0">
                <a:cs typeface="Arial" charset="0"/>
              </a:rPr>
              <a:t>Этот пакет содержит:</a:t>
            </a:r>
          </a:p>
          <a:p>
            <a:r>
              <a:rPr lang="ru-RU" sz="2400" smtClean="0">
                <a:cs typeface="Arial" charset="0"/>
              </a:rPr>
              <a:t>- </a:t>
            </a:r>
            <a:r>
              <a:rPr lang="en-US" sz="2400" b="1" smtClean="0">
                <a:cs typeface="Arial" charset="0"/>
              </a:rPr>
              <a:t>VEConfigure</a:t>
            </a:r>
            <a:r>
              <a:rPr lang="ru-RU" sz="2400" b="1" smtClean="0">
                <a:cs typeface="Arial" charset="0"/>
              </a:rPr>
              <a:t> 3</a:t>
            </a:r>
            <a:r>
              <a:rPr lang="ru-RU" sz="2400" smtClean="0">
                <a:cs typeface="Arial" charset="0"/>
              </a:rPr>
              <a:t> (</a:t>
            </a:r>
            <a:r>
              <a:rPr lang="en-US" sz="2400" smtClean="0">
                <a:cs typeface="Arial" charset="0"/>
              </a:rPr>
              <a:t>v</a:t>
            </a:r>
            <a:r>
              <a:rPr lang="ru-RU" sz="2400" smtClean="0">
                <a:cs typeface="Arial" charset="0"/>
              </a:rPr>
              <a:t>9004164) -  программа для одного инвертора</a:t>
            </a:r>
          </a:p>
          <a:p>
            <a:r>
              <a:rPr lang="ru-RU" sz="2400" smtClean="0">
                <a:cs typeface="Arial" charset="0"/>
              </a:rPr>
              <a:t> -</a:t>
            </a:r>
            <a:r>
              <a:rPr lang="en-US" sz="2400" smtClean="0">
                <a:cs typeface="Arial" charset="0"/>
              </a:rPr>
              <a:t> </a:t>
            </a:r>
            <a:r>
              <a:rPr lang="en-US" sz="2400" b="1" smtClean="0">
                <a:cs typeface="Arial" charset="0"/>
              </a:rPr>
              <a:t>VE</a:t>
            </a:r>
            <a:r>
              <a:rPr lang="ru-RU" sz="2400" b="1" smtClean="0">
                <a:cs typeface="Arial" charset="0"/>
              </a:rPr>
              <a:t>.</a:t>
            </a:r>
            <a:r>
              <a:rPr lang="en-US" sz="2400" b="1" smtClean="0">
                <a:cs typeface="Arial" charset="0"/>
              </a:rPr>
              <a:t>Bus Quick Configure</a:t>
            </a:r>
            <a:r>
              <a:rPr lang="ru-RU" sz="2400" b="1" smtClean="0">
                <a:cs typeface="Arial" charset="0"/>
              </a:rPr>
              <a:t> </a:t>
            </a:r>
            <a:r>
              <a:rPr lang="ru-RU" sz="2400" smtClean="0">
                <a:cs typeface="Arial" charset="0"/>
              </a:rPr>
              <a:t>(</a:t>
            </a:r>
            <a:r>
              <a:rPr lang="en-US" sz="2400" smtClean="0">
                <a:cs typeface="Arial" charset="0"/>
              </a:rPr>
              <a:t>v</a:t>
            </a:r>
            <a:r>
              <a:rPr lang="ru-RU" sz="2400" smtClean="0">
                <a:cs typeface="Arial" charset="0"/>
              </a:rPr>
              <a:t>9010127) – программа для системы до 3-х инверторов</a:t>
            </a:r>
          </a:p>
          <a:p>
            <a:pPr>
              <a:buFontTx/>
              <a:buChar char="-"/>
            </a:pPr>
            <a:r>
              <a:rPr lang="en-US" sz="2400" b="1" smtClean="0">
                <a:cs typeface="Arial" charset="0"/>
              </a:rPr>
              <a:t>VE</a:t>
            </a:r>
            <a:r>
              <a:rPr lang="ru-RU" sz="2400" b="1" smtClean="0">
                <a:cs typeface="Arial" charset="0"/>
              </a:rPr>
              <a:t>.</a:t>
            </a:r>
            <a:r>
              <a:rPr lang="en-US" sz="2400" b="1" smtClean="0">
                <a:cs typeface="Arial" charset="0"/>
              </a:rPr>
              <a:t>Bus System Configurator</a:t>
            </a:r>
            <a:r>
              <a:rPr lang="ru-RU" sz="2400" b="1" smtClean="0">
                <a:cs typeface="Arial" charset="0"/>
              </a:rPr>
              <a:t> </a:t>
            </a:r>
            <a:r>
              <a:rPr lang="ru-RU" sz="2400" smtClean="0">
                <a:cs typeface="Arial" charset="0"/>
              </a:rPr>
              <a:t>(</a:t>
            </a:r>
            <a:r>
              <a:rPr lang="en-US" sz="2400" smtClean="0">
                <a:cs typeface="Arial" charset="0"/>
              </a:rPr>
              <a:t>v</a:t>
            </a:r>
            <a:r>
              <a:rPr lang="ru-RU" sz="2400" smtClean="0">
                <a:cs typeface="Arial" charset="0"/>
              </a:rPr>
              <a:t>9009120) – программа для больших систем</a:t>
            </a:r>
          </a:p>
          <a:p>
            <a:pPr>
              <a:buFontTx/>
              <a:buChar char="-"/>
            </a:pPr>
            <a:endParaRPr lang="ru-RU" sz="2400" smtClean="0">
              <a:cs typeface="Arial" charset="0"/>
            </a:endParaRPr>
          </a:p>
          <a:p>
            <a:r>
              <a:rPr lang="ru-RU" sz="2400" smtClean="0">
                <a:cs typeface="Arial" charset="0"/>
              </a:rPr>
              <a:t> </a:t>
            </a:r>
            <a:r>
              <a:rPr lang="ru-RU" sz="2400" b="1" smtClean="0">
                <a:cs typeface="Arial" charset="0"/>
              </a:rPr>
              <a:t>USB-драйвер</a:t>
            </a:r>
            <a:r>
              <a:rPr lang="ru-RU" sz="2400" smtClean="0">
                <a:cs typeface="Arial" charset="0"/>
              </a:rPr>
              <a:t> -  программа для установки интерфейса MK2-USB. </a:t>
            </a:r>
            <a:br>
              <a:rPr lang="ru-RU" sz="2400" smtClean="0">
                <a:cs typeface="Arial" charset="0"/>
              </a:rPr>
            </a:br>
            <a:r>
              <a:rPr lang="ru-RU" sz="2400" smtClean="0">
                <a:cs typeface="Arial" charset="0"/>
              </a:rPr>
              <a:t>Нужно  установить эту программу на компьютере без подключения к Интернету. Необходимо скачать эту программу и запустить ее на компьютере, прежде чем подключать  MK2-</a:t>
            </a:r>
            <a:r>
              <a:rPr lang="en-US" sz="2400" smtClean="0">
                <a:cs typeface="Arial" charset="0"/>
              </a:rPr>
              <a:t>USB</a:t>
            </a:r>
            <a:r>
              <a:rPr lang="ru-RU" sz="2400" smtClean="0">
                <a:cs typeface="Arial" charset="0"/>
              </a:rPr>
              <a:t>. </a:t>
            </a:r>
            <a:r>
              <a:rPr lang="ru-RU" sz="2400" smtClean="0">
                <a:latin typeface="Arial" charset="0"/>
                <a:cs typeface="Arial" charset="0"/>
              </a:rPr>
              <a:t/>
            </a:r>
            <a:br>
              <a:rPr lang="ru-RU" sz="24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cs typeface="Arial" charset="0"/>
            </a:endParaRPr>
          </a:p>
          <a:p>
            <a:endParaRPr lang="ru-RU" smtClean="0"/>
          </a:p>
        </p:txBody>
      </p:sp>
      <p:pic>
        <p:nvPicPr>
          <p:cNvPr id="15364" name="Picture 2" descr="http://www.victronenergy.com/upload/acc_info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5886450"/>
            <a:ext cx="15192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latin typeface="Arial" charset="0"/>
                <a:cs typeface="Arial" charset="0"/>
              </a:rPr>
              <a:t>VE Configure 3</a:t>
            </a:r>
            <a:endParaRPr lang="nl-NL" sz="2800" b="1" smtClean="0">
              <a:latin typeface="Arial" charset="0"/>
              <a:cs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484313"/>
            <a:ext cx="71358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1744663" y="3573463"/>
            <a:ext cx="1955800" cy="8636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nl-NL"/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3784600" y="5013325"/>
            <a:ext cx="4594225" cy="863600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latin typeface="Arial" charset="0"/>
                <a:cs typeface="Arial" charset="0"/>
              </a:rPr>
              <a:t>VE Configure 3</a:t>
            </a:r>
            <a:endParaRPr lang="nl-NL" sz="2800" b="1" smtClean="0">
              <a:latin typeface="Arial" charset="0"/>
              <a:cs typeface="Arial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1628775"/>
            <a:ext cx="71342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3870325" y="4005263"/>
            <a:ext cx="5613400" cy="2592387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latin typeface="Arial" charset="0"/>
                <a:cs typeface="Arial" charset="0"/>
              </a:rPr>
              <a:t>VE Configure 3</a:t>
            </a:r>
            <a:endParaRPr lang="nl-NL" sz="2800" b="1" smtClean="0">
              <a:latin typeface="Arial" charset="0"/>
              <a:cs typeface="Arial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1412875"/>
            <a:ext cx="7156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613150" y="2997200"/>
            <a:ext cx="3317875" cy="1366838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Резервное электроснабжение</a:t>
            </a:r>
          </a:p>
        </p:txBody>
      </p:sp>
      <p:pic>
        <p:nvPicPr>
          <p:cNvPr id="19459" name="Picture 2" descr="C:\Users\Владислав\Desktop\Каталоги, Буклеты, Листовки, Картинки\картинки\Инвертор Victron для защиты кот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6263" y="1052513"/>
            <a:ext cx="9656762" cy="5472112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Резервное электроснабжение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 descr="C:\Users\Владислав\Desktop\Каталоги, Буклеты, Листовки, Картинки\картинки\Victron 4 V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027113"/>
            <a:ext cx="8358188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22313" y="260350"/>
            <a:ext cx="10079037" cy="954088"/>
          </a:xfrm>
        </p:spPr>
        <p:txBody>
          <a:bodyPr/>
          <a:lstStyle/>
          <a:p>
            <a:pPr algn="ctr"/>
            <a:r>
              <a:rPr lang="ru-RU" sz="2800" smtClean="0"/>
              <a:t>Автономное электроснабжение</a:t>
            </a:r>
          </a:p>
        </p:txBody>
      </p:sp>
      <p:pic>
        <p:nvPicPr>
          <p:cNvPr id="21507" name="Picture 2" descr="C:\Users\Владислав\Desktop\Каталоги, Буклеты, Листовки, Картинки\картинки\Victron 1 Ve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0" y="1042988"/>
            <a:ext cx="8648700" cy="56261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1000" b="1" smtClean="0">
                <a:latin typeface="Arial" charset="0"/>
              </a:rPr>
              <a:t> </a:t>
            </a:r>
            <a:endParaRPr lang="en-US" sz="2000" b="1" smtClean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57350" y="2060575"/>
            <a:ext cx="884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>
              <a:latin typeface="VAG Round" pitchFamily="82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nl-NL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nl-NL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404813"/>
            <a:ext cx="10801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800" b="1">
                <a:solidFill>
                  <a:schemeClr val="bg1"/>
                </a:solidFill>
                <a:latin typeface="Arial" charset="0"/>
              </a:rPr>
              <a:t>Инверторы 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Phoenix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339725" y="1196975"/>
            <a:ext cx="10461625" cy="5632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12/24/48 Vdc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Мощность </a:t>
            </a:r>
            <a:r>
              <a:rPr lang="en-US" sz="2000" b="1">
                <a:latin typeface="Verdana" pitchFamily="34" charset="0"/>
              </a:rPr>
              <a:t>180-1200</a:t>
            </a:r>
            <a:r>
              <a:rPr lang="ru-RU" sz="2000" b="1">
                <a:latin typeface="Verdana" pitchFamily="34" charset="0"/>
              </a:rPr>
              <a:t> </a:t>
            </a:r>
            <a:r>
              <a:rPr lang="en-US" sz="2000" b="1">
                <a:latin typeface="Verdana" pitchFamily="34" charset="0"/>
              </a:rPr>
              <a:t>VA</a:t>
            </a:r>
            <a:endParaRPr lang="ru-RU" sz="2000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Двукратная перегрузочная способность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120 or 230 Vac</a:t>
            </a:r>
            <a:r>
              <a:rPr lang="ru-RU" sz="2000">
                <a:latin typeface="Verdana" pitchFamily="34" charset="0"/>
              </a:rPr>
              <a:t>. Чистая синусоида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С розетками</a:t>
            </a:r>
            <a:r>
              <a:rPr lang="en-US" sz="2000">
                <a:latin typeface="Verdana" pitchFamily="34" charset="0"/>
              </a:rPr>
              <a:t> Schuko</a:t>
            </a:r>
            <a:endParaRPr lang="ru-RU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12/24/48 Vdc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Мощность </a:t>
            </a:r>
            <a:r>
              <a:rPr lang="en-US" sz="2000" b="1">
                <a:latin typeface="Verdana" pitchFamily="34" charset="0"/>
              </a:rPr>
              <a:t>1200-5000</a:t>
            </a:r>
            <a:r>
              <a:rPr lang="ru-RU" sz="2000" b="1">
                <a:latin typeface="Verdana" pitchFamily="34" charset="0"/>
              </a:rPr>
              <a:t> </a:t>
            </a:r>
            <a:r>
              <a:rPr lang="en-US" sz="2000" b="1">
                <a:latin typeface="Verdana" pitchFamily="34" charset="0"/>
              </a:rPr>
              <a:t>VA</a:t>
            </a:r>
            <a:endParaRPr lang="ru-RU" sz="2000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Двукратная перегрузочная способность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120 or 230 Vac</a:t>
            </a:r>
            <a:r>
              <a:rPr lang="ru-RU" sz="2000">
                <a:latin typeface="Verdana" pitchFamily="34" charset="0"/>
              </a:rPr>
              <a:t>. «Чистая синусоида»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У моделей </a:t>
            </a:r>
            <a:r>
              <a:rPr lang="en-US" sz="2000">
                <a:latin typeface="Verdana" pitchFamily="34" charset="0"/>
              </a:rPr>
              <a:t>3000 VA </a:t>
            </a:r>
            <a:r>
              <a:rPr lang="ru-RU" sz="2000">
                <a:latin typeface="Verdana" pitchFamily="34" charset="0"/>
              </a:rPr>
              <a:t>и</a:t>
            </a:r>
            <a:r>
              <a:rPr lang="en-US" sz="2000">
                <a:latin typeface="Verdana" pitchFamily="34" charset="0"/>
              </a:rPr>
              <a:t> 5000 VA </a:t>
            </a:r>
            <a:r>
              <a:rPr lang="ru-RU" sz="2000">
                <a:latin typeface="Verdana" pitchFamily="34" charset="0"/>
              </a:rPr>
              <a:t>возможность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параллельного и трёхфазного включения.</a:t>
            </a:r>
            <a:endParaRPr lang="nl-NL"/>
          </a:p>
        </p:txBody>
      </p:sp>
      <p:pic>
        <p:nvPicPr>
          <p:cNvPr id="4104" name="Picture 14" descr="PIN012181100-Front-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1341438"/>
            <a:ext cx="32400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schuko_weiss_6407_2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988" y="3213100"/>
            <a:ext cx="863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PIN24302000-Right-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63" y="3357563"/>
            <a:ext cx="29670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Автономное электроснабжение</a:t>
            </a:r>
          </a:p>
        </p:txBody>
      </p:sp>
      <p:pic>
        <p:nvPicPr>
          <p:cNvPr id="22531" name="Picture 2" descr="C:\Users\Владислав\Desktop\Каталоги, Буклеты, Листовки, Картинки\картинки\Victron 2 Ve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338" y="1052513"/>
            <a:ext cx="10267950" cy="558165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Автономное электроснабжение</a:t>
            </a:r>
          </a:p>
        </p:txBody>
      </p:sp>
      <p:pic>
        <p:nvPicPr>
          <p:cNvPr id="23555" name="Picture 2" descr="C:\Users\Владислав\Desktop\Каталоги, Буклеты, Листовки, Картинки\картинки\Victron 3 Ve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8425" y="1042988"/>
            <a:ext cx="8178800" cy="5815012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Система </a:t>
            </a:r>
            <a:r>
              <a:rPr lang="en-US" sz="1800" dirty="0" smtClean="0"/>
              <a:t> c </a:t>
            </a:r>
            <a:r>
              <a:rPr lang="ru-RU" sz="1800" dirty="0" smtClean="0"/>
              <a:t> инвертором </a:t>
            </a:r>
            <a:r>
              <a:rPr lang="en-US" sz="1800" dirty="0" err="1" smtClean="0"/>
              <a:t>MultiPlus</a:t>
            </a:r>
            <a:r>
              <a:rPr lang="en-US" sz="1800" dirty="0" smtClean="0"/>
              <a:t> Compact 12/800/35-16 </a:t>
            </a:r>
            <a:r>
              <a:rPr lang="ru-RU" sz="1800" dirty="0" smtClean="0"/>
              <a:t>для резервного питания системы отопления в коттедже</a:t>
            </a:r>
          </a:p>
        </p:txBody>
      </p:sp>
      <p:sp>
        <p:nvSpPr>
          <p:cNvPr id="2457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4580" name="Picture 3" descr="C:\Users\Владислав\Desktop\выполн. объекты\Моисеев-Бутово\IMG-20130828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3" y="1193800"/>
            <a:ext cx="42481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Система резервного электроснабжения коттеджа с инвертором </a:t>
            </a:r>
            <a:r>
              <a:rPr lang="en-US" sz="1800" dirty="0" err="1" smtClean="0"/>
              <a:t>MultiPlus</a:t>
            </a:r>
            <a:r>
              <a:rPr lang="en-US" sz="1800" dirty="0" smtClean="0"/>
              <a:t> 48/5000/70-50</a:t>
            </a:r>
            <a:endParaRPr lang="ru-RU" sz="1800" dirty="0" smtClean="0"/>
          </a:p>
        </p:txBody>
      </p:sp>
      <p:pic>
        <p:nvPicPr>
          <p:cNvPr id="25603" name="Picture 2" descr="C:\Users\Владислав\Desktop\выполн. объекты\большаков\Система 5 кВА\система с инвертором MultiPlus 48-5000-70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5988" y="1179513"/>
            <a:ext cx="4248150" cy="5664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Система бесперебойного  стабилизированного питания с использованием солнечных панелей для коттеджа в Армавире</a:t>
            </a:r>
          </a:p>
        </p:txBody>
      </p:sp>
      <p:pic>
        <p:nvPicPr>
          <p:cNvPr id="26627" name="Picture 2" descr="C:\Users\Владислав\Desktop\выполн. объекты\НСиА\Краснодар-5\IMG-20140302-WA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2060575"/>
            <a:ext cx="6292850" cy="3540125"/>
          </a:xfrm>
          <a:noFill/>
        </p:spPr>
      </p:pic>
      <p:pic>
        <p:nvPicPr>
          <p:cNvPr id="26628" name="Picture 3" descr="C:\Users\Владислав\Desktop\выполн. объекты\НСиА\Краснодар-5\IMG-20140302-WA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00900" y="1125538"/>
            <a:ext cx="3103563" cy="551497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Гибридная система для освещения внутренней территории техникума в Краснодаре </a:t>
            </a:r>
          </a:p>
        </p:txBody>
      </p:sp>
      <p:pic>
        <p:nvPicPr>
          <p:cNvPr id="27651" name="Picture 2" descr="C:\Users\Владислав\Desktop\выполн. объекты\НСиА\Краснодар-4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196975"/>
            <a:ext cx="3168650" cy="2376488"/>
          </a:xfrm>
          <a:noFill/>
        </p:spPr>
      </p:pic>
      <p:pic>
        <p:nvPicPr>
          <p:cNvPr id="27652" name="Picture 3" descr="C:\Users\Владислав\Desktop\выполн. объекты\НСиА\Краснодар-4\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1563" y="1700213"/>
            <a:ext cx="5919787" cy="4440237"/>
          </a:xfrm>
          <a:noFill/>
        </p:spPr>
      </p:pic>
      <p:pic>
        <p:nvPicPr>
          <p:cNvPr id="27653" name="Picture 4" descr="C:\Users\Владислав\Desktop\выполн. объекты\НСиА\Краснодар-4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Arial" charset="0"/>
                <a:cs typeface="Arial" charset="0"/>
              </a:rPr>
              <a:t>Контакты</a:t>
            </a:r>
            <a:endParaRPr lang="ru-RU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863600" y="1700213"/>
            <a:ext cx="9210675" cy="4321175"/>
          </a:xfrm>
          <a:solidFill>
            <a:srgbClr val="FE7622"/>
          </a:solidFill>
        </p:spPr>
        <p:txBody>
          <a:bodyPr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en-US" sz="3200" b="1" dirty="0" smtClean="0"/>
              <a:t>www.msk.manblan.ru</a:t>
            </a:r>
          </a:p>
          <a:p>
            <a:pPr algn="ctr"/>
            <a:r>
              <a:rPr lang="en-US" sz="3200" b="1" dirty="0" smtClean="0"/>
              <a:t>8 800 550-05-65</a:t>
            </a:r>
          </a:p>
          <a:p>
            <a:pPr algn="ctr"/>
            <a:r>
              <a:rPr lang="en-US" sz="3200" b="1" dirty="0" smtClean="0"/>
              <a:t>info@manblan.ru</a:t>
            </a:r>
          </a:p>
          <a:p>
            <a:pPr algn="ctr"/>
            <a:endParaRPr lang="ru-RU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1000" b="1" smtClean="0">
                <a:latin typeface="Arial" charset="0"/>
              </a:rPr>
              <a:t> </a:t>
            </a:r>
            <a:endParaRPr lang="en-US" sz="2000" b="1" smtClean="0"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57350" y="2060575"/>
            <a:ext cx="884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>
              <a:latin typeface="VAG Round" pitchFamily="82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nl-NL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nl-NL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404813"/>
            <a:ext cx="10801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800" b="1">
                <a:solidFill>
                  <a:schemeClr val="bg1"/>
                </a:solidFill>
                <a:latin typeface="Arial" charset="0"/>
              </a:rPr>
              <a:t>Инверторы / зарядные устройства 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MultiPlus </a:t>
            </a:r>
            <a:r>
              <a:rPr lang="ru-RU" sz="2800" b="1">
                <a:solidFill>
                  <a:schemeClr val="bg1"/>
                </a:solidFill>
                <a:latin typeface="Arial" charset="0"/>
              </a:rPr>
              <a:t>и 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MultiPlus C 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31800" y="1052513"/>
            <a:ext cx="9937750" cy="56626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>
                <a:latin typeface="VAG Round" pitchFamily="82" charset="0"/>
              </a:rPr>
              <a:t>Доступны компактные и полноразмерные модели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12/24/48 Vdc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230 Vac</a:t>
            </a:r>
            <a:r>
              <a:rPr lang="ru-RU" sz="2000">
                <a:latin typeface="Verdana" pitchFamily="34" charset="0"/>
              </a:rPr>
              <a:t>. Чистая синусоида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Мощность: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 </a:t>
            </a:r>
            <a:r>
              <a:rPr lang="en-US" sz="2000" b="1">
                <a:latin typeface="Verdana" pitchFamily="34" charset="0"/>
              </a:rPr>
              <a:t>800-</a:t>
            </a:r>
            <a:r>
              <a:rPr lang="ru-RU" sz="2000" b="1">
                <a:latin typeface="Verdana" pitchFamily="34" charset="0"/>
              </a:rPr>
              <a:t>1200-1600-2000-3000-</a:t>
            </a:r>
            <a:r>
              <a:rPr lang="en-US" sz="2000" b="1">
                <a:latin typeface="Verdana" pitchFamily="34" charset="0"/>
              </a:rPr>
              <a:t>5000 VA</a:t>
            </a:r>
            <a:endParaRPr lang="ru-RU" sz="2000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Двукратная перегрузочная способность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Адаптивные зарядные устройства</a:t>
            </a:r>
            <a:r>
              <a:rPr lang="en-US" sz="2000">
                <a:latin typeface="Verdana" pitchFamily="34" charset="0"/>
              </a:rPr>
              <a:t> 16-120 A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Функции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PowerControl 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PowerAssist</a:t>
            </a:r>
            <a:endParaRPr lang="ru-RU" sz="2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Два выхода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AC (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один не резервируемый) для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MultiPlus</a:t>
            </a:r>
            <a:endParaRPr lang="ru-RU" sz="2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Модели до 2 кВА имеют предохранитель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DC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Модели до 1,6 кВА имеют кабели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DC 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в комплекте</a:t>
            </a:r>
            <a:endParaRPr lang="en-US" sz="2000">
              <a:latin typeface="VAG Round" pitchFamily="8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соединения: параллельное, трёхфазное</a:t>
            </a:r>
            <a:endParaRPr lang="ru-RU" sz="1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8" name="Picture 10" descr="C:\Users\Владислав\Desktop\Victron\фото Victron\MultiPlus Comp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163" y="1700213"/>
            <a:ext cx="25908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10801350" cy="954088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Инверторы / зарядные устройства </a:t>
            </a:r>
            <a:r>
              <a:rPr lang="en-US" sz="2800" b="1" smtClean="0">
                <a:latin typeface="Arial" charset="0"/>
                <a:cs typeface="Arial" charset="0"/>
              </a:rPr>
              <a:t>Quattro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pic>
        <p:nvPicPr>
          <p:cNvPr id="6147" name="Picture 4" descr="C:\Users\Владислав\Desktop\Victron\фото Victron\Quattro 48-10000-140 lef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88238" y="1268413"/>
            <a:ext cx="3313112" cy="5400675"/>
          </a:xfrm>
          <a:noFill/>
        </p:spPr>
      </p:pic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144463" y="1268413"/>
            <a:ext cx="7416800" cy="540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>
                <a:latin typeface="VAG Round" pitchFamily="82" charset="0"/>
              </a:rPr>
              <a:t>Доступны полноразмерные модели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12/24/48Vdc</a:t>
            </a:r>
            <a:endParaRPr lang="ru-RU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230 </a:t>
            </a:r>
            <a:r>
              <a:rPr lang="en-US" sz="2000">
                <a:latin typeface="Verdana" pitchFamily="34" charset="0"/>
              </a:rPr>
              <a:t>Vac</a:t>
            </a:r>
            <a:r>
              <a:rPr lang="ru-RU" sz="2000">
                <a:latin typeface="Verdana" pitchFamily="34" charset="0"/>
              </a:rPr>
              <a:t>. Чистая синусоида.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Мощность: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Verdana" pitchFamily="34" charset="0"/>
              </a:rPr>
              <a:t>30</a:t>
            </a:r>
            <a:r>
              <a:rPr lang="en-US" sz="2000" b="1">
                <a:latin typeface="Verdana" pitchFamily="34" charset="0"/>
              </a:rPr>
              <a:t>00-</a:t>
            </a:r>
            <a:r>
              <a:rPr lang="ru-RU" sz="2000" b="1">
                <a:latin typeface="Verdana" pitchFamily="34" charset="0"/>
              </a:rPr>
              <a:t>5000-8000-10</a:t>
            </a:r>
            <a:r>
              <a:rPr lang="en-US" sz="2000" b="1">
                <a:latin typeface="Verdana" pitchFamily="34" charset="0"/>
              </a:rPr>
              <a:t>000</a:t>
            </a:r>
            <a:r>
              <a:rPr lang="ru-RU" sz="2000" b="1">
                <a:latin typeface="Verdana" pitchFamily="34" charset="0"/>
              </a:rPr>
              <a:t> </a:t>
            </a:r>
            <a:r>
              <a:rPr lang="en-US" sz="2000" b="1">
                <a:latin typeface="Verdana" pitchFamily="34" charset="0"/>
              </a:rPr>
              <a:t>VA</a:t>
            </a:r>
            <a:endParaRPr lang="ru-RU" sz="2000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Двукратная перегрузочная способность</a:t>
            </a:r>
            <a:endParaRPr lang="en-US" sz="20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Адаптивные зарядные устройства</a:t>
            </a:r>
            <a:r>
              <a:rPr lang="en-US" sz="2000">
                <a:latin typeface="Verdana" pitchFamily="34" charset="0"/>
              </a:rPr>
              <a:t> 70-220 A</a:t>
            </a:r>
            <a:endParaRPr lang="en-US" sz="2000">
              <a:latin typeface="VAG Round" pitchFamily="8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Два входа АС (для подключения сети и генератора).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Два выхода АС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один не резервируемый)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Функции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PowerControl </a:t>
            </a: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PowerAssist</a:t>
            </a:r>
            <a:endParaRPr lang="en-US" sz="2000">
              <a:latin typeface="VAG Round" pitchFamily="8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соединения: параллельное, трёхфазное 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4825" y="260350"/>
            <a:ext cx="10079038" cy="954088"/>
          </a:xfrm>
        </p:spPr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Базовые инверторные системы </a:t>
            </a:r>
            <a:r>
              <a:rPr lang="en-US" sz="2800" b="1" smtClean="0">
                <a:latin typeface="Arial" charset="0"/>
                <a:cs typeface="Arial" charset="0"/>
              </a:rPr>
              <a:t>PracticVolt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5868988" cy="51831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200" b="1" smtClean="0">
                <a:solidFill>
                  <a:schemeClr val="tx1"/>
                </a:solidFill>
              </a:rPr>
              <a:t>Состав систем:</a:t>
            </a:r>
          </a:p>
          <a:p>
            <a:pPr marL="0" indent="0">
              <a:buFont typeface="Wingdings" pitchFamily="2" charset="2"/>
              <a:buNone/>
            </a:pPr>
            <a:r>
              <a:rPr lang="en-US" b="1" smtClean="0">
                <a:solidFill>
                  <a:schemeClr val="tx1"/>
                </a:solidFill>
              </a:rPr>
              <a:t>1. </a:t>
            </a:r>
            <a:r>
              <a:rPr lang="ru-RU" b="1" smtClean="0">
                <a:solidFill>
                  <a:schemeClr val="tx1"/>
                </a:solidFill>
              </a:rPr>
              <a:t>Инвертор </a:t>
            </a:r>
            <a:endParaRPr lang="en-US" b="1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М</a:t>
            </a:r>
            <a:r>
              <a:rPr lang="en-US" b="1" smtClean="0">
                <a:solidFill>
                  <a:schemeClr val="tx1"/>
                </a:solidFill>
              </a:rPr>
              <a:t>ultiPlus Compact</a:t>
            </a:r>
            <a:r>
              <a:rPr lang="ru-RU" b="1" smtClean="0">
                <a:solidFill>
                  <a:schemeClr val="tx1"/>
                </a:solidFill>
              </a:rPr>
              <a:t>, </a:t>
            </a:r>
            <a:r>
              <a:rPr lang="en-US" b="1" smtClean="0">
                <a:solidFill>
                  <a:schemeClr val="tx1"/>
                </a:solidFill>
              </a:rPr>
              <a:t>MultiPlus</a:t>
            </a:r>
          </a:p>
          <a:p>
            <a:pPr marL="0" indent="0">
              <a:buFont typeface="Wingdings" pitchFamily="2" charset="2"/>
              <a:buNone/>
            </a:pP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или </a:t>
            </a:r>
            <a:r>
              <a:rPr lang="en-US" b="1" smtClean="0">
                <a:solidFill>
                  <a:schemeClr val="tx1"/>
                </a:solidFill>
              </a:rPr>
              <a:t>Quattro</a:t>
            </a:r>
          </a:p>
          <a:p>
            <a:pPr marL="0" indent="0">
              <a:buFont typeface="Wingdings" pitchFamily="2" charset="2"/>
              <a:buNone/>
            </a:pPr>
            <a:r>
              <a:rPr lang="en-US" b="1" smtClean="0">
                <a:solidFill>
                  <a:schemeClr val="tx1"/>
                </a:solidFill>
              </a:rPr>
              <a:t>2. </a:t>
            </a:r>
            <a:r>
              <a:rPr lang="ru-RU" b="1" smtClean="0">
                <a:solidFill>
                  <a:schemeClr val="tx1"/>
                </a:solidFill>
              </a:rPr>
              <a:t>Специальные необслуживаемые аккумуляторы  по технологии </a:t>
            </a:r>
            <a:r>
              <a:rPr lang="en-US" b="1" smtClean="0">
                <a:solidFill>
                  <a:schemeClr val="tx1"/>
                </a:solidFill>
              </a:rPr>
              <a:t>AGM </a:t>
            </a:r>
            <a:r>
              <a:rPr lang="ru-RU" b="1" smtClean="0">
                <a:solidFill>
                  <a:schemeClr val="tx1"/>
                </a:solidFill>
              </a:rPr>
              <a:t>или </a:t>
            </a:r>
            <a:r>
              <a:rPr lang="en-US" b="1" smtClean="0">
                <a:solidFill>
                  <a:schemeClr val="tx1"/>
                </a:solidFill>
              </a:rPr>
              <a:t>GEL</a:t>
            </a:r>
            <a:r>
              <a:rPr lang="ru-RU" b="1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Wingdings" pitchFamily="2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     12 В, 200 Ач  или 230 Ач,</a:t>
            </a:r>
          </a:p>
          <a:p>
            <a:pPr marL="0" indent="0">
              <a:buFont typeface="Wingdings" pitchFamily="2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     срок службы  в буферном            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     режиме 10-12 лет</a:t>
            </a:r>
          </a:p>
          <a:p>
            <a:pPr marL="0" indent="0"/>
            <a:endParaRPr lang="ru-RU" smtClean="0"/>
          </a:p>
        </p:txBody>
      </p:sp>
      <p:pic>
        <p:nvPicPr>
          <p:cNvPr id="8196" name="Picture 4" descr="C:\Users\Владислав\Desktop\Victron\фото Victron\Quattro 48-10000-140 lef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6800" y="1268413"/>
            <a:ext cx="2082800" cy="3168650"/>
          </a:xfrm>
          <a:noFill/>
        </p:spPr>
      </p:pic>
      <p:pic>
        <p:nvPicPr>
          <p:cNvPr id="8197" name="Picture 2" descr="C:\Users\Владислав\Desktop\АКБ Сhallenger\фото CHALLENGER\G12-225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4797425"/>
            <a:ext cx="2060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Users\Владислав\Desktop\АКБ Сhallenger\фото CHALLENGER\G12-225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775" y="4797425"/>
            <a:ext cx="2060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Варианты базовых систем </a:t>
            </a:r>
            <a:r>
              <a:rPr lang="en-US" sz="2800" b="1" smtClean="0">
                <a:latin typeface="Arial" charset="0"/>
                <a:cs typeface="Arial" charset="0"/>
              </a:rPr>
              <a:t>PracticVolt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6988" y="1219200"/>
          <a:ext cx="8280400" cy="5622940"/>
        </p:xfrm>
        <a:graphic>
          <a:graphicData uri="http://schemas.openxmlformats.org/drawingml/2006/table">
            <a:tbl>
              <a:tblPr/>
              <a:tblGrid>
                <a:gridCol w="1568450"/>
                <a:gridCol w="1190625"/>
                <a:gridCol w="1379537"/>
                <a:gridCol w="1381125"/>
                <a:gridCol w="1379538"/>
                <a:gridCol w="1381125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системы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Мощность, ВА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аккумуляторов  в системе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(12В, 200 Ач)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Ориентировочное среднечасовое потребление, Вт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автономной работы  (исходя из  среднечасового потребления), часы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Стоимость системы,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рубли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3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Инверторные системы мощностью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 0,8 кВА до 1,6 кВА  для защиты газового котла, дежурного освещения, холодильника, телевизора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0812-1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51 705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0812-2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68 580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0824-2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68 580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1212-1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62 730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1212-2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79 605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1212-3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96 525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1224-2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79 605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1224-4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113 400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1624-2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88 785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1624-4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122 580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Инверторные системы мощностью  от 2 кВА до 5 кВА  для защиты газового котла, дежурного освещения,  бытовой техники, ворот, насоса, охранной системы и др.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-2024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102 555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-20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136 350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-20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170 100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-3024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170 775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-3024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204 705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-3024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238 365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-5048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272 700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-5048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341 370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-5048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407 880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3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Инверторные системы мощностью  от 8 кВА до 10 кВА  для защиты загородного дома или коттеджа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-8048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359 775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-8048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428 445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-8048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494 955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382 725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451 395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539 505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PracticVolt-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48-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585 495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2597" marR="525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Аксессуары для инверторных систем </a:t>
            </a:r>
            <a:r>
              <a:rPr lang="en-US" sz="2800" b="1" smtClean="0">
                <a:latin typeface="Arial" charset="0"/>
                <a:cs typeface="Arial" charset="0"/>
              </a:rPr>
              <a:t>PracticVolt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196975"/>
            <a:ext cx="6084888" cy="5183188"/>
          </a:xfrm>
        </p:spPr>
        <p:txBody>
          <a:bodyPr/>
          <a:lstStyle/>
          <a:p>
            <a:pPr marL="0" indent="0" algn="ctr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VE.Net Blue Power Control GX</a:t>
            </a:r>
          </a:p>
          <a:p>
            <a:pPr marL="0" indent="0" algn="ctr"/>
            <a:r>
              <a:rPr lang="en-US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(c</a:t>
            </a:r>
            <a:r>
              <a:rPr 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конвертером 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VE.Net-VE.Bus)</a:t>
            </a:r>
          </a:p>
          <a:p>
            <a:pPr marL="0" indent="0"/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ctr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VE.Net Battery Controller</a:t>
            </a:r>
          </a:p>
          <a:p>
            <a:pPr marL="0" indent="0" algn="ctr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(VBC) 12-24-48V</a:t>
            </a:r>
          </a:p>
          <a:p>
            <a:pPr marL="0" indent="0" algn="ctr"/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ctr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Precision Battery Monitor</a:t>
            </a:r>
            <a:endParaRPr lang="ru-RU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ctr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BMV-600S </a:t>
            </a:r>
            <a:r>
              <a:rPr lang="ru-RU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или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BMV-700 </a:t>
            </a:r>
          </a:p>
          <a:p>
            <a:pPr marL="0" indent="0" algn="ctr"/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ctr"/>
            <a:r>
              <a:rPr lang="ru-RU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Интерфейс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MK2-USB</a:t>
            </a:r>
          </a:p>
          <a:p>
            <a:pPr marL="0" indent="0" algn="ctr"/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algn="ctr"/>
            <a:r>
              <a:rPr lang="ru-RU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Стойки аккумуляторные</a:t>
            </a:r>
          </a:p>
          <a:p>
            <a:pPr marL="0" indent="0" algn="ctr"/>
            <a:r>
              <a:rPr lang="ru-RU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Vega BR</a:t>
            </a:r>
            <a:r>
              <a:rPr lang="ru-RU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А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-4</a:t>
            </a:r>
            <a:r>
              <a:rPr lang="ru-RU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BRA-8, BRA-16</a:t>
            </a:r>
          </a:p>
          <a:p>
            <a:pPr marL="0" indent="0" algn="ctr"/>
            <a:endParaRPr lang="en-US" sz="2400" b="1" smtClean="0"/>
          </a:p>
          <a:p>
            <a:pPr marL="0" indent="0" algn="ctr"/>
            <a:endParaRPr lang="en-US" sz="2400" b="1" smtClean="0"/>
          </a:p>
          <a:p>
            <a:pPr marL="0" indent="0" algn="ctr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smtClean="0"/>
          </a:p>
          <a:p>
            <a:pPr marL="0" indent="0"/>
            <a:endParaRPr lang="en-US" sz="2400" b="1" smtClean="0"/>
          </a:p>
          <a:p>
            <a:pPr marL="0" indent="0"/>
            <a:endParaRPr lang="en-US" sz="2400" b="1" smtClean="0"/>
          </a:p>
        </p:txBody>
      </p:sp>
      <p:pic>
        <p:nvPicPr>
          <p:cNvPr id="10244" name="Picture 3" descr="C:\Users\Владислав\Desktop\Victron\фото Victron\Blue Powe Control GX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1052513"/>
            <a:ext cx="1104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Владислав\Desktop\Victron\фото Victron\аккумуляторный контроллер VE.Net Battery Controller (VBC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80400" y="2565400"/>
            <a:ext cx="1581150" cy="1079500"/>
          </a:xfrm>
          <a:noFill/>
        </p:spPr>
      </p:pic>
      <p:pic>
        <p:nvPicPr>
          <p:cNvPr id="10246" name="Picture 2" descr="C:\Users\Владислав\Desktop\Victron\фото Victron\BMV600S_round_front_300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5" y="3573463"/>
            <a:ext cx="1162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http://www.victronenergy.com/upload/acc_info/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5229225"/>
            <a:ext cx="10683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C:\Users\Владислав\Desktop\стойки для АКБ\Стойки разборные от Миши\фото стоек\стойка BRA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4710113"/>
            <a:ext cx="22320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Arial" charset="0"/>
                <a:cs typeface="Arial" charset="0"/>
              </a:rPr>
              <a:t>Параллельная и трехфазная конфигурации</a:t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(до 10 инверторов на фазе = до 100 </a:t>
            </a:r>
            <a:r>
              <a:rPr lang="ru-RU" sz="1800" b="1" dirty="0" err="1" smtClean="0">
                <a:latin typeface="Arial" charset="0"/>
                <a:cs typeface="Arial" charset="0"/>
              </a:rPr>
              <a:t>кВА</a:t>
            </a:r>
            <a:r>
              <a:rPr lang="ru-RU" sz="1800" b="1" dirty="0" smtClean="0">
                <a:latin typeface="Arial" charset="0"/>
                <a:cs typeface="Arial" charset="0"/>
              </a:rPr>
              <a:t> на фазе)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68425" y="1125538"/>
          <a:ext cx="8113713" cy="5732462"/>
        </p:xfrm>
        <a:graphic>
          <a:graphicData uri="http://schemas.openxmlformats.org/presentationml/2006/ole">
            <p:oleObj spid="_x0000_s1026" name="Acrobat Document" r:id="rId3" imgW="8020002" imgH="5667375" progId="AcroExch.Document.7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Arial" charset="0"/>
                <a:cs typeface="Arial" charset="0"/>
              </a:rPr>
              <a:t>Управление и мониторинг системы</a:t>
            </a:r>
          </a:p>
        </p:txBody>
      </p:sp>
      <p:pic>
        <p:nvPicPr>
          <p:cNvPr id="11267" name="Содержимое 3" descr="Victron Energ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2525" y="1052513"/>
            <a:ext cx="8712200" cy="5635625"/>
          </a:xfrm>
        </p:spPr>
      </p:pic>
      <p:sp>
        <p:nvSpPr>
          <p:cNvPr id="4" name="TextBox 3"/>
          <p:cNvSpPr txBox="1"/>
          <p:nvPr/>
        </p:nvSpPr>
        <p:spPr>
          <a:xfrm>
            <a:off x="8891853" y="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MANBLAN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</TotalTime>
  <Words>834</Words>
  <Application>Microsoft Office PowerPoint</Application>
  <PresentationFormat>Произвольный</PresentationFormat>
  <Paragraphs>337</Paragraphs>
  <Slides>26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Arial Black</vt:lpstr>
      <vt:lpstr>VAG Round</vt:lpstr>
      <vt:lpstr>Verdana</vt:lpstr>
      <vt:lpstr>Wingdings</vt:lpstr>
      <vt:lpstr>Calibri</vt:lpstr>
      <vt:lpstr>Default Design</vt:lpstr>
      <vt:lpstr>Adobe Acrobat Document</vt:lpstr>
      <vt:lpstr> Обзор продукции Victron Energy </vt:lpstr>
      <vt:lpstr>  </vt:lpstr>
      <vt:lpstr>  </vt:lpstr>
      <vt:lpstr>Инверторы / зарядные устройства Quattro</vt:lpstr>
      <vt:lpstr>Базовые инверторные системы PracticVolt</vt:lpstr>
      <vt:lpstr>Варианты базовых систем PracticVolt</vt:lpstr>
      <vt:lpstr>Аксессуары для инверторных систем PracticVolt</vt:lpstr>
      <vt:lpstr>Параллельная и трехфазная конфигурации (до 10 инверторов на фазе = до 100 кВА на фазе)</vt:lpstr>
      <vt:lpstr>Управление и мониторинг системы</vt:lpstr>
      <vt:lpstr>Слайд 10</vt:lpstr>
      <vt:lpstr>Панели управления  и контроля</vt:lpstr>
      <vt:lpstr>Аккумуляторные контроллеры</vt:lpstr>
      <vt:lpstr>Программное обеспечение</vt:lpstr>
      <vt:lpstr>VE Configure 3</vt:lpstr>
      <vt:lpstr>VE Configure 3</vt:lpstr>
      <vt:lpstr>VE Configure 3</vt:lpstr>
      <vt:lpstr>Резервное электроснабжение</vt:lpstr>
      <vt:lpstr>Резервное электроснабжение</vt:lpstr>
      <vt:lpstr>Автономное электроснабжение</vt:lpstr>
      <vt:lpstr>Автономное электроснабжение</vt:lpstr>
      <vt:lpstr>Автономное электроснабжение</vt:lpstr>
      <vt:lpstr>Система  c  инвертором MultiPlus Compact 12/800/35-16 для резервного питания системы отопления в коттедже</vt:lpstr>
      <vt:lpstr>Система резервного электроснабжения коттеджа с инвертором MultiPlus 48/5000/70-50</vt:lpstr>
      <vt:lpstr>Система бесперебойного  стабилизированного питания с использованием солнечных панелей для коттеджа в Армавире</vt:lpstr>
      <vt:lpstr>Гибридная система для освещения внутренней территории техникума в Краснодаре 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Oskars</dc:creator>
  <cp:lastModifiedBy>Admin</cp:lastModifiedBy>
  <cp:revision>193</cp:revision>
  <dcterms:created xsi:type="dcterms:W3CDTF">1601-01-01T00:00:00Z</dcterms:created>
  <dcterms:modified xsi:type="dcterms:W3CDTF">2015-06-10T05:30:21Z</dcterms:modified>
</cp:coreProperties>
</file>